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p:cViewPr varScale="1">
        <p:scale>
          <a:sx n="146" d="100"/>
          <a:sy n="146" d="100"/>
        </p:scale>
        <p:origin x="603" y="6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91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e72460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e72460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e72460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3e72460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3e724604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3e724604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3e724604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3e724604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e72460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e72460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e724604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e724604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e72460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e724604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 4476 Project 3</a:t>
            </a:r>
            <a:endParaRPr dirty="0"/>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US" altLang="zh-CN" dirty="0"/>
              <a:t>enyue Wang</a:t>
            </a:r>
            <a:endParaRPr dirty="0"/>
          </a:p>
          <a:p>
            <a:pPr marL="0" lvl="0" indent="0" algn="ctr" rtl="0">
              <a:spcBef>
                <a:spcPts val="0"/>
              </a:spcBef>
              <a:spcAft>
                <a:spcPts val="0"/>
              </a:spcAft>
              <a:buNone/>
            </a:pPr>
            <a:r>
              <a:rPr lang="en-US" dirty="0"/>
              <a:t>Wenyue_wang@gatech.edu</a:t>
            </a:r>
            <a:endParaRPr dirty="0"/>
          </a:p>
          <a:p>
            <a:pPr marL="0" lvl="0" indent="0" algn="ctr" rtl="0">
              <a:spcBef>
                <a:spcPts val="0"/>
              </a:spcBef>
              <a:spcAft>
                <a:spcPts val="0"/>
              </a:spcAft>
              <a:buNone/>
            </a:pPr>
            <a:r>
              <a:rPr lang="en-US" dirty="0"/>
              <a:t>wwang413</a:t>
            </a:r>
            <a:endParaRPr dirty="0"/>
          </a:p>
          <a:p>
            <a:pPr marL="0" lvl="0" indent="0" algn="ctr" rtl="0">
              <a:spcBef>
                <a:spcPts val="0"/>
              </a:spcBef>
              <a:spcAft>
                <a:spcPts val="0"/>
              </a:spcAft>
              <a:buNone/>
            </a:pPr>
            <a:r>
              <a:rPr lang="en" dirty="0"/>
              <a:t>903204153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Extra Credit: Hyperparameter Tuning part 1</a:t>
            </a:r>
            <a:endParaRPr dirty="0"/>
          </a:p>
        </p:txBody>
      </p:sp>
      <p:sp>
        <p:nvSpPr>
          <p:cNvPr id="130" name="Google Shape;130;p24"/>
          <p:cNvSpPr txBox="1">
            <a:spLocks noGrp="1"/>
          </p:cNvSpPr>
          <p:nvPr>
            <p:ph type="body" idx="1"/>
          </p:nvPr>
        </p:nvSpPr>
        <p:spPr>
          <a:xfrm>
            <a:off x="311700" y="1152475"/>
            <a:ext cx="8520600" cy="2809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&lt;Insert images of the ground truth correspondence and their corresponding accuracies for varying sigma in the second moments [3, 6, 10, 30] &gt;</a:t>
            </a:r>
            <a:endParaRPr dirty="0"/>
          </a:p>
        </p:txBody>
      </p:sp>
      <p:sp>
        <p:nvSpPr>
          <p:cNvPr id="2" name="TextBox 1">
            <a:extLst>
              <a:ext uri="{FF2B5EF4-FFF2-40B4-BE49-F238E27FC236}">
                <a16:creationId xmlns:a16="http://schemas.microsoft.com/office/drawing/2014/main" id="{47D92A4D-07E0-E742-929F-718195102E29}"/>
              </a:ext>
            </a:extLst>
          </p:cNvPr>
          <p:cNvSpPr txBox="1"/>
          <p:nvPr/>
        </p:nvSpPr>
        <p:spPr>
          <a:xfrm>
            <a:off x="311700" y="4096871"/>
            <a:ext cx="8520600" cy="307777"/>
          </a:xfrm>
          <a:prstGeom prst="rect">
            <a:avLst/>
          </a:prstGeom>
          <a:noFill/>
        </p:spPr>
        <p:txBody>
          <a:bodyPr wrap="square" rtlCol="0">
            <a:spAutoFit/>
          </a:bodyPr>
          <a:lstStyle/>
          <a:p>
            <a:r>
              <a:rPr lang="en-US" b="1" dirty="0"/>
              <a:t>When changing the values for large sigma (&gt;20), why are the accuracies generally the same?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Extra Credit: Hyperparameter Tuning part 2</a:t>
            </a:r>
            <a:endParaRPr dirty="0"/>
          </a:p>
        </p:txBody>
      </p:sp>
      <p:sp>
        <p:nvSpPr>
          <p:cNvPr id="130" name="Google Shape;130;p24"/>
          <p:cNvSpPr txBox="1">
            <a:spLocks noGrp="1"/>
          </p:cNvSpPr>
          <p:nvPr>
            <p:ph type="body" idx="1"/>
          </p:nvPr>
        </p:nvSpPr>
        <p:spPr>
          <a:xfrm>
            <a:off x="311700" y="1152475"/>
            <a:ext cx="8520600" cy="2809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&lt;Insert images of the ground truth correspondence and their corresponding accuracies for varying feature width in the SIFT [8, 16, 24, 32] &gt;</a:t>
            </a:r>
            <a:endParaRPr dirty="0"/>
          </a:p>
        </p:txBody>
      </p:sp>
      <p:sp>
        <p:nvSpPr>
          <p:cNvPr id="2" name="TextBox 1">
            <a:extLst>
              <a:ext uri="{FF2B5EF4-FFF2-40B4-BE49-F238E27FC236}">
                <a16:creationId xmlns:a16="http://schemas.microsoft.com/office/drawing/2014/main" id="{47D92A4D-07E0-E742-929F-718195102E29}"/>
              </a:ext>
            </a:extLst>
          </p:cNvPr>
          <p:cNvSpPr txBox="1"/>
          <p:nvPr/>
        </p:nvSpPr>
        <p:spPr>
          <a:xfrm>
            <a:off x="311700" y="4096871"/>
            <a:ext cx="8520600" cy="307777"/>
          </a:xfrm>
          <a:prstGeom prst="rect">
            <a:avLst/>
          </a:prstGeom>
          <a:noFill/>
        </p:spPr>
        <p:txBody>
          <a:bodyPr wrap="square" rtlCol="0">
            <a:spAutoFit/>
          </a:bodyPr>
          <a:lstStyle/>
          <a:p>
            <a:r>
              <a:rPr lang="en-US" b="1" dirty="0"/>
              <a:t>What is the significance of changing the feature width in SIFT?</a:t>
            </a:r>
          </a:p>
        </p:txBody>
      </p:sp>
    </p:spTree>
    <p:extLst>
      <p:ext uri="{BB962C8B-B14F-4D97-AF65-F5344CB8AC3E}">
        <p14:creationId xmlns:p14="http://schemas.microsoft.com/office/powerpoint/2010/main" val="157054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DF8F-DF3C-4D0A-AC3E-791F0A4C8634}"/>
              </a:ext>
            </a:extLst>
          </p:cNvPr>
          <p:cNvSpPr>
            <a:spLocks noGrp="1"/>
          </p:cNvSpPr>
          <p:nvPr>
            <p:ph type="title"/>
          </p:nvPr>
        </p:nvSpPr>
        <p:spPr/>
        <p:txBody>
          <a:bodyPr/>
          <a:lstStyle/>
          <a:p>
            <a:r>
              <a:rPr lang="en" dirty="0"/>
              <a:t>Extra Credit: </a:t>
            </a:r>
            <a:r>
              <a:rPr lang="en-US" dirty="0"/>
              <a:t>Accelerated Matching</a:t>
            </a:r>
          </a:p>
        </p:txBody>
      </p:sp>
      <p:sp>
        <p:nvSpPr>
          <p:cNvPr id="3" name="Text Placeholder 2">
            <a:extLst>
              <a:ext uri="{FF2B5EF4-FFF2-40B4-BE49-F238E27FC236}">
                <a16:creationId xmlns:a16="http://schemas.microsoft.com/office/drawing/2014/main" id="{35B2FA6B-695A-4A83-A9C5-F259ED3A842B}"/>
              </a:ext>
            </a:extLst>
          </p:cNvPr>
          <p:cNvSpPr>
            <a:spLocks noGrp="1"/>
          </p:cNvSpPr>
          <p:nvPr>
            <p:ph type="body" idx="1"/>
          </p:nvPr>
        </p:nvSpPr>
        <p:spPr/>
        <p:txBody>
          <a:bodyPr/>
          <a:lstStyle/>
          <a:p>
            <a:pPr marL="0" lvl="0" indent="0">
              <a:spcAft>
                <a:spcPts val="1600"/>
              </a:spcAft>
              <a:buNone/>
            </a:pPr>
            <a:r>
              <a:rPr lang="en-US" dirty="0"/>
              <a:t>&lt;Insert Runtime/Accuracy of your faster matching implementation. What did you try and why is </a:t>
            </a:r>
            <a:r>
              <a:rPr lang="en-US"/>
              <a:t>it faster?&gt;</a:t>
            </a:r>
            <a:endParaRPr lang="en-US" dirty="0"/>
          </a:p>
          <a:p>
            <a:endParaRPr lang="en-US" dirty="0"/>
          </a:p>
        </p:txBody>
      </p:sp>
    </p:spTree>
    <p:extLst>
      <p:ext uri="{BB962C8B-B14F-4D97-AF65-F5344CB8AC3E}">
        <p14:creationId xmlns:p14="http://schemas.microsoft.com/office/powerpoint/2010/main" val="376757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a:t>
            </a:r>
            <a:r>
              <a:rPr lang="en-US" dirty="0"/>
              <a:t>Harris Corner Detector</a:t>
            </a:r>
            <a:endParaRPr dirty="0"/>
          </a:p>
        </p:txBody>
      </p:sp>
      <p:pic>
        <p:nvPicPr>
          <p:cNvPr id="2" name="Picture 1">
            <a:extLst>
              <a:ext uri="{FF2B5EF4-FFF2-40B4-BE49-F238E27FC236}">
                <a16:creationId xmlns:a16="http://schemas.microsoft.com/office/drawing/2014/main" id="{E35A5E10-F3C0-4431-9705-C53A005B528E}"/>
              </a:ext>
            </a:extLst>
          </p:cNvPr>
          <p:cNvPicPr>
            <a:picLocks noChangeAspect="1"/>
          </p:cNvPicPr>
          <p:nvPr/>
        </p:nvPicPr>
        <p:blipFill rotWithShape="1">
          <a:blip r:embed="rId3"/>
          <a:srcRect b="50000"/>
          <a:stretch/>
        </p:blipFill>
        <p:spPr>
          <a:xfrm>
            <a:off x="222333" y="1482982"/>
            <a:ext cx="2221511" cy="2664795"/>
          </a:xfrm>
          <a:prstGeom prst="rect">
            <a:avLst/>
          </a:prstGeom>
        </p:spPr>
      </p:pic>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&lt; insert visualization of Rushmore interest points from proj3.ipynb here &gt;</a:t>
            </a:r>
            <a:endParaRPr lang="en-US" b="1" dirty="0"/>
          </a:p>
          <a:p>
            <a:pPr marL="0" lvl="0" indent="0">
              <a:spcAft>
                <a:spcPts val="1600"/>
              </a:spcAft>
              <a:buNone/>
            </a:pPr>
            <a:endParaRPr dirty="0"/>
          </a:p>
        </p:txBody>
      </p:sp>
      <p:pic>
        <p:nvPicPr>
          <p:cNvPr id="6" name="Picture 5">
            <a:extLst>
              <a:ext uri="{FF2B5EF4-FFF2-40B4-BE49-F238E27FC236}">
                <a16:creationId xmlns:a16="http://schemas.microsoft.com/office/drawing/2014/main" id="{611C996B-61EC-4ADD-AA44-D391AB25F66A}"/>
              </a:ext>
            </a:extLst>
          </p:cNvPr>
          <p:cNvPicPr>
            <a:picLocks noChangeAspect="1"/>
          </p:cNvPicPr>
          <p:nvPr/>
        </p:nvPicPr>
        <p:blipFill rotWithShape="1">
          <a:blip r:embed="rId3"/>
          <a:srcRect t="51625"/>
          <a:stretch/>
        </p:blipFill>
        <p:spPr>
          <a:xfrm>
            <a:off x="2443844" y="1571577"/>
            <a:ext cx="2221511" cy="2578196"/>
          </a:xfrm>
          <a:prstGeom prst="rect">
            <a:avLst/>
          </a:prstGeom>
        </p:spPr>
      </p:pic>
      <p:pic>
        <p:nvPicPr>
          <p:cNvPr id="4" name="Picture 3">
            <a:extLst>
              <a:ext uri="{FF2B5EF4-FFF2-40B4-BE49-F238E27FC236}">
                <a16:creationId xmlns:a16="http://schemas.microsoft.com/office/drawing/2014/main" id="{45A674E7-56AE-46AF-802F-6763C7C4A017}"/>
              </a:ext>
            </a:extLst>
          </p:cNvPr>
          <p:cNvPicPr>
            <a:picLocks noChangeAspect="1"/>
          </p:cNvPicPr>
          <p:nvPr/>
        </p:nvPicPr>
        <p:blipFill>
          <a:blip r:embed="rId4"/>
          <a:stretch>
            <a:fillRect/>
          </a:stretch>
        </p:blipFill>
        <p:spPr>
          <a:xfrm>
            <a:off x="5603682" y="845705"/>
            <a:ext cx="2697764" cy="39393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Part 1: </a:t>
            </a:r>
            <a:r>
              <a:rPr lang="en-US" dirty="0"/>
              <a:t>Harris Corner Detector</a:t>
            </a:r>
            <a:endParaRPr dirty="0"/>
          </a:p>
        </p:txBody>
      </p:sp>
      <p:sp>
        <p:nvSpPr>
          <p:cNvPr id="68" name="Google Shape;68;p15"/>
          <p:cNvSpPr txBox="1">
            <a:spLocks noGrp="1"/>
          </p:cNvSpPr>
          <p:nvPr>
            <p:ph type="body" idx="1"/>
          </p:nvPr>
        </p:nvSpPr>
        <p:spPr>
          <a:xfrm>
            <a:off x="264566" y="982793"/>
            <a:ext cx="3999900" cy="3416400"/>
          </a:xfrm>
          <a:prstGeom prst="rect">
            <a:avLst/>
          </a:prstGeom>
        </p:spPr>
        <p:txBody>
          <a:bodyPr spcFirstLastPara="1" wrap="square" lIns="91425" tIns="91425" rIns="91425" bIns="91425" anchor="t" anchorCtr="0">
            <a:noAutofit/>
          </a:bodyPr>
          <a:lstStyle/>
          <a:p>
            <a:pPr marL="0" lvl="0" indent="0">
              <a:spcBef>
                <a:spcPts val="1600"/>
              </a:spcBef>
              <a:buClr>
                <a:schemeClr val="dk1"/>
              </a:buClr>
              <a:buSzPts val="1100"/>
              <a:buNone/>
            </a:pPr>
            <a:r>
              <a:rPr lang="en-US" dirty="0"/>
              <a:t>&lt; insert visualization of Gaudi interest points from proj3.ipynb here &gt;</a:t>
            </a:r>
            <a:endParaRPr lang="en-US" b="1" dirty="0"/>
          </a:p>
          <a:p>
            <a:pPr marL="0" lvl="0" indent="0" algn="l" rtl="0">
              <a:spcBef>
                <a:spcPts val="1600"/>
              </a:spcBef>
              <a:spcAft>
                <a:spcPts val="1600"/>
              </a:spcAft>
              <a:buClr>
                <a:schemeClr val="dk1"/>
              </a:buClr>
              <a:buSzPts val="1100"/>
              <a:buFont typeface="Arial"/>
              <a:buNone/>
            </a:pPr>
            <a:endParaRPr dirty="0"/>
          </a:p>
        </p:txBody>
      </p:sp>
      <p:pic>
        <p:nvPicPr>
          <p:cNvPr id="4" name="Picture 3" descr="A picture containing photo, cat, looking, sitting&#10;&#10;Description automatically generated">
            <a:extLst>
              <a:ext uri="{FF2B5EF4-FFF2-40B4-BE49-F238E27FC236}">
                <a16:creationId xmlns:a16="http://schemas.microsoft.com/office/drawing/2014/main" id="{48F13082-C35E-4BF4-ABFF-258643BF8F0D}"/>
              </a:ext>
            </a:extLst>
          </p:cNvPr>
          <p:cNvPicPr>
            <a:picLocks noChangeAspect="1"/>
          </p:cNvPicPr>
          <p:nvPr/>
        </p:nvPicPr>
        <p:blipFill rotWithShape="1">
          <a:blip r:embed="rId3"/>
          <a:srcRect l="4048" t="22253" r="7857" b="16793"/>
          <a:stretch/>
        </p:blipFill>
        <p:spPr>
          <a:xfrm>
            <a:off x="1506570" y="1854886"/>
            <a:ext cx="5515791" cy="25443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Part 1: </a:t>
            </a:r>
            <a:r>
              <a:rPr lang="en-US" dirty="0"/>
              <a:t>Harris Corner Detector</a:t>
            </a:r>
            <a:endParaRPr dirty="0"/>
          </a:p>
        </p:txBody>
      </p:sp>
      <mc:AlternateContent xmlns:mc="http://schemas.openxmlformats.org/markup-compatibility/2006">
        <mc:Choice xmlns:a14="http://schemas.microsoft.com/office/drawing/2010/main" Requires="a14">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t>&lt;Describe how your implementation mirrors the original </a:t>
                </a:r>
                <a:r>
                  <a:rPr lang="en-US" sz="1200" dirty="0" err="1"/>
                  <a:t>harris</a:t>
                </a:r>
                <a:r>
                  <a:rPr lang="en-US" sz="1200" dirty="0"/>
                  <a:t> corner detector process. (First describe Harris) What does each helper function do? How are the operations we perform equivalent and different?)&gt;</a:t>
                </a:r>
              </a:p>
              <a:p>
                <a:pPr marL="0" lvl="0" indent="0">
                  <a:spcAft>
                    <a:spcPts val="1600"/>
                  </a:spcAft>
                  <a:buNone/>
                </a:pPr>
                <a:r>
                  <a:rPr lang="en-US" sz="1200" dirty="0"/>
                  <a:t>Original Harris method has three steps, first is using </a:t>
                </a:r>
                <a:r>
                  <a:rPr lang="en-US" sz="1200" dirty="0" err="1"/>
                  <a:t>cornerness</a:t>
                </a:r>
                <a:r>
                  <a:rPr lang="en-US" sz="1200" dirty="0"/>
                  <a:t> as a representation of feature, so calculating the </a:t>
                </a:r>
                <a:r>
                  <a:rPr lang="en-US" sz="1200" dirty="0" err="1"/>
                  <a:t>cornerness</a:t>
                </a:r>
                <a:r>
                  <a:rPr lang="en-US" sz="1200" dirty="0"/>
                  <a:t> of each 	each pixel in that image by getting gradients to form M matrix; secondly calculate f based on eigenvalues, and find points whose surrounding window would give higher corner response. And the last step is performing the </a:t>
                </a:r>
                <a:r>
                  <a:rPr lang="en-US" sz="1200" dirty="0" err="1"/>
                  <a:t>non_maximum</a:t>
                </a:r>
                <a:r>
                  <a:rPr lang="en-US" sz="1200" dirty="0"/>
                  <a:t> suppression and get the detected matrix. </a:t>
                </a:r>
              </a:p>
              <a:p>
                <a:pPr marL="0" lvl="0" indent="0">
                  <a:spcAft>
                    <a:spcPts val="1600"/>
                  </a:spcAft>
                  <a:buNone/>
                </a:pPr>
                <a:r>
                  <a:rPr lang="en-US" sz="1200" dirty="0"/>
                  <a:t>Here, we have these helper functions: </a:t>
                </a:r>
                <a:r>
                  <a:rPr lang="en-US" sz="1200" dirty="0" err="1"/>
                  <a:t>get_gaussian_kernel</a:t>
                </a:r>
                <a:r>
                  <a:rPr lang="en-US" sz="1200" dirty="0"/>
                  <a:t> is to get 2D gaussian filter, my_filter2D is to perform the convolution, </a:t>
                </a:r>
                <a:r>
                  <a:rPr lang="en-US" sz="1200" dirty="0" err="1"/>
                  <a:t>get_gradients</a:t>
                </a:r>
                <a:r>
                  <a:rPr lang="en-US" sz="1200" dirty="0"/>
                  <a:t> is to get horizontal and vertical gradients of each pixel, </a:t>
                </a:r>
                <a:r>
                  <a:rPr lang="en-US" sz="1200" dirty="0" err="1"/>
                  <a:t>remove_border_vals</a:t>
                </a:r>
                <a:r>
                  <a:rPr lang="en-US" sz="1200" dirty="0"/>
                  <a:t> is to make all borders be zero, </a:t>
                </a:r>
                <a:r>
                  <a:rPr lang="en-US" sz="1200" dirty="0" err="1"/>
                  <a:t>second_moments</a:t>
                </a:r>
                <a:r>
                  <a:rPr lang="en-US" sz="1200" dirty="0"/>
                  <a:t> is to get the M matrix, and </a:t>
                </a:r>
                <a:r>
                  <a:rPr lang="en-US" sz="1200" dirty="0" err="1"/>
                  <a:t>corner_response</a:t>
                </a:r>
                <a:r>
                  <a:rPr lang="en-US" sz="1200" dirty="0"/>
                  <a:t> is to get response score of each pixel, and </a:t>
                </a:r>
                <a:r>
                  <a:rPr lang="en-US" sz="1200" dirty="0" err="1"/>
                  <a:t>non_max_suppression</a:t>
                </a:r>
                <a:r>
                  <a:rPr lang="en-US" sz="1200" dirty="0"/>
                  <a:t> is utilized to make great corner response be more obvious. </a:t>
                </a:r>
              </a:p>
              <a:p>
                <a:pPr marL="0" lvl="0" indent="0">
                  <a:spcAft>
                    <a:spcPts val="1600"/>
                  </a:spcAft>
                  <a:buNone/>
                </a:pPr>
                <a:r>
                  <a:rPr lang="en-US" sz="1200" dirty="0"/>
                  <a:t>In my implementation, the major difference is that I did not set threshold and did not go through the eigenvalue analysis. Instead, I used the quantity proposed by Harris and Stephens as calculating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det</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e>
                    </m:func>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𝑡𝑟𝑎𝑐𝑒</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e>
                      <m:sup>
                        <m:r>
                          <a:rPr lang="en-US" sz="1200" b="0" i="1" smtClean="0">
                            <a:latin typeface="Cambria Math" panose="02040503050406030204" pitchFamily="18" charset="0"/>
                          </a:rPr>
                          <m:t>2</m:t>
                        </m:r>
                      </m:sup>
                    </m:sSup>
                  </m:oMath>
                </a14:m>
                <a:r>
                  <a:rPr lang="en-US" sz="1200" dirty="0"/>
                  <a:t>. Then based on this result, I calculate the corner response. In addition, </a:t>
                </a:r>
                <a:r>
                  <a:rPr lang="en-US" sz="1200" dirty="0" err="1"/>
                  <a:t>remove_border_vals</a:t>
                </a:r>
                <a:r>
                  <a:rPr lang="en-US" sz="1200" dirty="0"/>
                  <a:t> is also implemented to make sure the moving window always takes reasonable input values. </a:t>
                </a:r>
              </a:p>
              <a:p>
                <a:pPr marL="0" lvl="0" indent="0">
                  <a:spcAft>
                    <a:spcPts val="1600"/>
                  </a:spcAft>
                  <a:buNone/>
                </a:pPr>
                <a:endParaRPr lang="en-US" dirty="0"/>
              </a:p>
              <a:p>
                <a:pPr marL="0" lvl="0" indent="0">
                  <a:spcAft>
                    <a:spcPts val="1600"/>
                  </a:spcAft>
                  <a:buNone/>
                </a:pPr>
                <a:endParaRPr lang="en-US" dirty="0"/>
              </a:p>
              <a:p>
                <a:pPr marL="0" lvl="0" indent="0">
                  <a:spcAft>
                    <a:spcPts val="1600"/>
                  </a:spcAft>
                  <a:buNone/>
                </a:pPr>
                <a:endParaRPr lang="en-US" dirty="0"/>
              </a:p>
              <a:p>
                <a:pPr marL="0" lvl="0" indent="0" algn="l" rtl="0">
                  <a:spcBef>
                    <a:spcPts val="0"/>
                  </a:spcBef>
                  <a:spcAft>
                    <a:spcPts val="0"/>
                  </a:spcAft>
                  <a:buNone/>
                </a:pPr>
                <a:endParaRPr b="1" dirty="0"/>
              </a:p>
            </p:txBody>
          </p:sp>
        </mc:Choice>
        <mc:Fallback>
          <p:sp>
            <p:nvSpPr>
              <p:cNvPr id="75" name="Google Shape;75;p16"/>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b="-8929"/>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2: </a:t>
            </a:r>
            <a:r>
              <a:rPr lang="en-US" dirty="0"/>
              <a:t>Sift</a:t>
            </a:r>
            <a:endParaRPr dirty="0"/>
          </a:p>
        </p:txBody>
      </p:sp>
      <p:sp>
        <p:nvSpPr>
          <p:cNvPr id="82" name="Google Shape;82;p17"/>
          <p:cNvSpPr txBox="1">
            <a:spLocks noGrp="1"/>
          </p:cNvSpPr>
          <p:nvPr>
            <p:ph type="body" idx="1"/>
          </p:nvPr>
        </p:nvSpPr>
        <p:spPr>
          <a:xfrm>
            <a:off x="311699" y="1152475"/>
            <a:ext cx="8520599"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&lt;</a:t>
            </a:r>
            <a:r>
              <a:rPr lang="en-US" dirty="0"/>
              <a:t>Describe how your implementation mirrors the Sift Process. (First describe Sift) What does each helper function do? How are the operations we perform equivalent and different?)</a:t>
            </a:r>
            <a:r>
              <a:rPr lang="en" dirty="0"/>
              <a:t>&gt;</a:t>
            </a:r>
          </a:p>
          <a:p>
            <a:pPr marL="0" lvl="0" indent="0">
              <a:spcAft>
                <a:spcPts val="1600"/>
              </a:spcAft>
              <a:buNone/>
            </a:pPr>
            <a:r>
              <a:rPr lang="en-US" dirty="0"/>
              <a:t>The essence of the </a:t>
            </a:r>
            <a:r>
              <a:rPr lang="en-US" dirty="0" err="1"/>
              <a:t>Sfit</a:t>
            </a:r>
            <a:r>
              <a:rPr lang="en-US" dirty="0"/>
              <a:t> algorithm is to find key points (feature points) on different scale spaces, calculate the size, direction, and scale information of key points, and use these information to form key points to describe feature points. </a:t>
            </a:r>
          </a:p>
          <a:p>
            <a:pPr marL="0" lvl="0" indent="0">
              <a:spcAft>
                <a:spcPts val="1600"/>
              </a:spcAft>
              <a:buNone/>
            </a:pPr>
            <a:r>
              <a:rPr lang="en-US" dirty="0"/>
              <a:t>Here we have these helper functions: </a:t>
            </a:r>
            <a:r>
              <a:rPr lang="en-US" dirty="0" err="1"/>
              <a:t>get_magnitude_and_orientation</a:t>
            </a:r>
            <a:r>
              <a:rPr lang="en-US" dirty="0"/>
              <a:t> is used to get magnitude and orientation based on gradients, </a:t>
            </a:r>
            <a:r>
              <a:rPr lang="en-US" dirty="0" err="1"/>
              <a:t>get_feat_vec</a:t>
            </a:r>
            <a:r>
              <a:rPr lang="en-US" dirty="0"/>
              <a:t> is the main helper function, where for each 4*4 ceil, we put these orientations into a histogram with 8 bins, and each bin represents an angle. After that, we </a:t>
            </a:r>
            <a:r>
              <a:rPr lang="en-US" dirty="0" err="1"/>
              <a:t>appeaned</a:t>
            </a:r>
            <a:r>
              <a:rPr lang="en-US" dirty="0"/>
              <a:t> these </a:t>
            </a:r>
            <a:r>
              <a:rPr lang="en-US" dirty="0" err="1"/>
              <a:t>histrograms</a:t>
            </a:r>
            <a:r>
              <a:rPr lang="en-US" dirty="0"/>
              <a:t> to form the final feature vector.</a:t>
            </a:r>
          </a:p>
          <a:p>
            <a:pPr marL="0" lvl="0" indent="0">
              <a:spcAft>
                <a:spcPts val="1600"/>
              </a:spcAft>
              <a:buNone/>
            </a:pPr>
            <a:r>
              <a:rPr lang="en-US" dirty="0"/>
              <a:t>All these subfunctions are similar as we used in this program.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r>
              <a:rPr lang="en" dirty="0"/>
              <a:t> </a:t>
            </a:r>
            <a:endParaRPr dirty="0"/>
          </a:p>
        </p:txBody>
      </p:sp>
      <p:sp>
        <p:nvSpPr>
          <p:cNvPr id="90" name="Google Shape;90;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buNone/>
            </a:pPr>
            <a:r>
              <a:rPr lang="en-US" dirty="0"/>
              <a:t>&lt;insert feature matching visualization of Rushmore from proj3.ipynb &gt;</a:t>
            </a:r>
          </a:p>
          <a:p>
            <a:pPr marL="0" lvl="0" indent="0" algn="l" rtl="0">
              <a:spcBef>
                <a:spcPts val="0"/>
              </a:spcBef>
              <a:spcAft>
                <a:spcPts val="0"/>
              </a:spcAft>
              <a:buNone/>
            </a:pPr>
            <a:endParaRPr b="1" dirty="0"/>
          </a:p>
        </p:txBody>
      </p:sp>
      <p:pic>
        <p:nvPicPr>
          <p:cNvPr id="2" name="Picture 1">
            <a:extLst>
              <a:ext uri="{FF2B5EF4-FFF2-40B4-BE49-F238E27FC236}">
                <a16:creationId xmlns:a16="http://schemas.microsoft.com/office/drawing/2014/main" id="{F8A58B88-2D5C-4088-9DF2-C8AEEB2ED9E6}"/>
              </a:ext>
            </a:extLst>
          </p:cNvPr>
          <p:cNvPicPr>
            <a:picLocks noChangeAspect="1"/>
          </p:cNvPicPr>
          <p:nvPr/>
        </p:nvPicPr>
        <p:blipFill>
          <a:blip r:embed="rId3"/>
          <a:stretch>
            <a:fillRect/>
          </a:stretch>
        </p:blipFill>
        <p:spPr>
          <a:xfrm>
            <a:off x="1005841" y="1152475"/>
            <a:ext cx="2671571" cy="3654340"/>
          </a:xfrm>
          <a:prstGeom prst="rect">
            <a:avLst/>
          </a:prstGeom>
        </p:spPr>
      </p:pic>
      <p:pic>
        <p:nvPicPr>
          <p:cNvPr id="5" name="Picture 4">
            <a:extLst>
              <a:ext uri="{FF2B5EF4-FFF2-40B4-BE49-F238E27FC236}">
                <a16:creationId xmlns:a16="http://schemas.microsoft.com/office/drawing/2014/main" id="{09019C68-EF52-413F-A372-34C362F234E2}"/>
              </a:ext>
            </a:extLst>
          </p:cNvPr>
          <p:cNvPicPr>
            <a:picLocks noChangeAspect="1"/>
          </p:cNvPicPr>
          <p:nvPr/>
        </p:nvPicPr>
        <p:blipFill>
          <a:blip r:embed="rId4"/>
          <a:stretch>
            <a:fillRect/>
          </a:stretch>
        </p:blipFill>
        <p:spPr>
          <a:xfrm>
            <a:off x="4460965" y="1107377"/>
            <a:ext cx="4210064" cy="36994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endParaRPr dirty="0"/>
          </a:p>
        </p:txBody>
      </p:sp>
      <p:sp>
        <p:nvSpPr>
          <p:cNvPr id="96" name="Google Shape;96;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dirty="0"/>
              <a:t>&lt;insert feature matching visualization of Gaudi from proj3.ipynb &gt;</a:t>
            </a:r>
          </a:p>
          <a:p>
            <a:pPr marL="0" lvl="0" indent="0" algn="l" rtl="0">
              <a:spcBef>
                <a:spcPts val="0"/>
              </a:spcBef>
              <a:spcAft>
                <a:spcPts val="0"/>
              </a:spcAft>
              <a:buClr>
                <a:schemeClr val="dk1"/>
              </a:buClr>
              <a:buSzPts val="1100"/>
              <a:buFont typeface="Arial"/>
              <a:buNone/>
            </a:pPr>
            <a:endParaRPr dirty="0"/>
          </a:p>
        </p:txBody>
      </p:sp>
      <p:sp>
        <p:nvSpPr>
          <p:cNvPr id="97" name="Google Shape;97;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&lt;Describe your implementation of feature matching.&gt;</a:t>
            </a:r>
          </a:p>
          <a:p>
            <a:pPr marL="0" lvl="0" indent="0" algn="l" rtl="0">
              <a:spcBef>
                <a:spcPts val="0"/>
              </a:spcBef>
              <a:spcAft>
                <a:spcPts val="0"/>
              </a:spcAft>
              <a:buNone/>
            </a:pPr>
            <a:r>
              <a:rPr lang="en-US" altLang="zh-CN" dirty="0"/>
              <a:t>Firstly, I implement </a:t>
            </a:r>
            <a:r>
              <a:rPr lang="en-US" altLang="zh-CN" dirty="0" err="1"/>
              <a:t>compute_feature_distance</a:t>
            </a:r>
            <a:r>
              <a:rPr lang="en-US" altLang="zh-CN" dirty="0"/>
              <a:t>, so that calculate distance from one feature to every other features. Then we sort the distance to get the nearest neighbor and the second nearest neighbor, and confidences is calculated as nearest distance/second nearest distance. Then, we judge if the confidences is smaller than a threshold. Then get all features within that threshold be our matched features. </a:t>
            </a:r>
            <a:endParaRPr lang="en-US" dirty="0"/>
          </a:p>
          <a:p>
            <a:pPr marL="0" lvl="0" indent="0" algn="l" rtl="0">
              <a:spcBef>
                <a:spcPts val="0"/>
              </a:spcBef>
              <a:spcAft>
                <a:spcPts val="0"/>
              </a:spcAft>
              <a:buNone/>
            </a:pPr>
            <a:endParaRPr dirty="0"/>
          </a:p>
        </p:txBody>
      </p:sp>
      <p:pic>
        <p:nvPicPr>
          <p:cNvPr id="4" name="Picture 3" descr="A picture containing photo, cat, man&#10;&#10;Description automatically generated">
            <a:extLst>
              <a:ext uri="{FF2B5EF4-FFF2-40B4-BE49-F238E27FC236}">
                <a16:creationId xmlns:a16="http://schemas.microsoft.com/office/drawing/2014/main" id="{3DF9EE0E-35C6-4D21-B946-F836E2EA0D26}"/>
              </a:ext>
            </a:extLst>
          </p:cNvPr>
          <p:cNvPicPr>
            <a:picLocks noChangeAspect="1"/>
          </p:cNvPicPr>
          <p:nvPr/>
        </p:nvPicPr>
        <p:blipFill rotWithShape="1">
          <a:blip r:embed="rId3"/>
          <a:srcRect l="5000" t="21562" r="6905" b="17991"/>
          <a:stretch/>
        </p:blipFill>
        <p:spPr>
          <a:xfrm>
            <a:off x="264523" y="1910443"/>
            <a:ext cx="3964577" cy="1813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 Ground Truth Comparison</a:t>
            </a:r>
            <a:endParaRPr dirty="0"/>
          </a:p>
        </p:txBody>
      </p:sp>
      <p:sp>
        <p:nvSpPr>
          <p:cNvPr id="103" name="Google Shape;10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Notre Dame from proj3.ipynb here&gt;</a:t>
            </a:r>
            <a:endParaRPr dirty="0"/>
          </a:p>
        </p:txBody>
      </p:sp>
      <p:sp>
        <p:nvSpPr>
          <p:cNvPr id="104" name="Google Shape;10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Rushmore from proj3.ipynb here&gt;</a:t>
            </a:r>
          </a:p>
        </p:txBody>
      </p:sp>
      <p:pic>
        <p:nvPicPr>
          <p:cNvPr id="2" name="Picture 1">
            <a:extLst>
              <a:ext uri="{FF2B5EF4-FFF2-40B4-BE49-F238E27FC236}">
                <a16:creationId xmlns:a16="http://schemas.microsoft.com/office/drawing/2014/main" id="{81D0EB4E-99C5-444B-9E2D-599B0843C583}"/>
              </a:ext>
            </a:extLst>
          </p:cNvPr>
          <p:cNvPicPr>
            <a:picLocks noChangeAspect="1"/>
          </p:cNvPicPr>
          <p:nvPr/>
        </p:nvPicPr>
        <p:blipFill>
          <a:blip r:embed="rId3"/>
          <a:stretch>
            <a:fillRect/>
          </a:stretch>
        </p:blipFill>
        <p:spPr>
          <a:xfrm>
            <a:off x="421263" y="1861311"/>
            <a:ext cx="3866619" cy="2648231"/>
          </a:xfrm>
          <a:prstGeom prst="rect">
            <a:avLst/>
          </a:prstGeom>
        </p:spPr>
      </p:pic>
      <p:pic>
        <p:nvPicPr>
          <p:cNvPr id="3" name="Picture 2">
            <a:extLst>
              <a:ext uri="{FF2B5EF4-FFF2-40B4-BE49-F238E27FC236}">
                <a16:creationId xmlns:a16="http://schemas.microsoft.com/office/drawing/2014/main" id="{1A54382D-900C-4A85-85B9-85608ACF2B43}"/>
              </a:ext>
            </a:extLst>
          </p:cNvPr>
          <p:cNvPicPr>
            <a:picLocks noChangeAspect="1"/>
          </p:cNvPicPr>
          <p:nvPr/>
        </p:nvPicPr>
        <p:blipFill>
          <a:blip r:embed="rId4"/>
          <a:stretch>
            <a:fillRect/>
          </a:stretch>
        </p:blipFill>
        <p:spPr>
          <a:xfrm>
            <a:off x="4651859" y="2141487"/>
            <a:ext cx="4462963" cy="1907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r>
              <a:rPr lang="en" dirty="0"/>
              <a:t>: </a:t>
            </a:r>
            <a:r>
              <a:rPr lang="en-US" dirty="0"/>
              <a:t>Ground Truth Comparison</a:t>
            </a:r>
            <a:endParaRPr dirty="0"/>
          </a:p>
        </p:txBody>
      </p:sp>
      <p:sp>
        <p:nvSpPr>
          <p:cNvPr id="110" name="Google Shape;110;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Gaudi from proj3.ipynb here&gt;</a:t>
            </a:r>
          </a:p>
        </p:txBody>
      </p:sp>
      <p:sp>
        <p:nvSpPr>
          <p:cNvPr id="111" name="Google Shape;111;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None/>
            </a:pPr>
            <a:r>
              <a:rPr lang="en-US" dirty="0"/>
              <a:t>&lt;Insert numerical performances on each image pair here. Also discuss what happens when you change the 4x4 </a:t>
            </a:r>
            <a:r>
              <a:rPr lang="en-US" dirty="0" err="1"/>
              <a:t>subgrid</a:t>
            </a:r>
            <a:r>
              <a:rPr lang="en-US" dirty="0"/>
              <a:t> to 2x2, 5x5, 7x7, 15x15 </a:t>
            </a:r>
            <a:r>
              <a:rPr lang="en-US" dirty="0" err="1"/>
              <a:t>etc</a:t>
            </a:r>
            <a:r>
              <a:rPr lang="en-US" dirty="0"/>
              <a:t>?&gt;</a:t>
            </a:r>
            <a:endParaRPr dirty="0"/>
          </a:p>
        </p:txBody>
      </p:sp>
      <p:pic>
        <p:nvPicPr>
          <p:cNvPr id="3" name="Picture 2" descr="A picture containing man, white&#10;&#10;Description automatically generated">
            <a:extLst>
              <a:ext uri="{FF2B5EF4-FFF2-40B4-BE49-F238E27FC236}">
                <a16:creationId xmlns:a16="http://schemas.microsoft.com/office/drawing/2014/main" id="{8BD83AC7-D94C-4833-A78E-041BF6312B76}"/>
              </a:ext>
            </a:extLst>
          </p:cNvPr>
          <p:cNvPicPr>
            <a:picLocks noChangeAspect="1"/>
          </p:cNvPicPr>
          <p:nvPr/>
        </p:nvPicPr>
        <p:blipFill rotWithShape="1">
          <a:blip r:embed="rId3"/>
          <a:srcRect l="5105" t="20949" r="8329" b="18030"/>
          <a:stretch/>
        </p:blipFill>
        <p:spPr>
          <a:xfrm>
            <a:off x="272512" y="2080582"/>
            <a:ext cx="3995154" cy="187746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3828</TotalTime>
  <Words>841</Words>
  <Application>Microsoft Office PowerPoint</Application>
  <PresentationFormat>On-screen Show (16:9)</PresentationFormat>
  <Paragraphs>41</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Cambria Math</vt:lpstr>
      <vt:lpstr>Simple Light</vt:lpstr>
      <vt:lpstr>CS 4476 Project 3</vt:lpstr>
      <vt:lpstr>Part 1: Harris Corner Detector</vt:lpstr>
      <vt:lpstr>Part 1: Harris Corner Detector</vt:lpstr>
      <vt:lpstr>Part 1: Harris Corner Detector</vt:lpstr>
      <vt:lpstr>Part 2: Sift</vt:lpstr>
      <vt:lpstr>Part 3: Feature Matching </vt:lpstr>
      <vt:lpstr>Part 3: Feature Matching</vt:lpstr>
      <vt:lpstr>Results: Ground Truth Comparison</vt:lpstr>
      <vt:lpstr>Results: Ground Truth Comparison</vt:lpstr>
      <vt:lpstr>Extra Credit: Hyperparameter Tuning part 1</vt:lpstr>
      <vt:lpstr>Extra Credit: Hyperparameter Tuning part 2</vt:lpstr>
      <vt:lpstr>Extra Credit: Accelerated Matching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2</dc:title>
  <cp:lastModifiedBy>Wenyue Summer Wang</cp:lastModifiedBy>
  <cp:revision>35</cp:revision>
  <dcterms:modified xsi:type="dcterms:W3CDTF">2020-02-24T03:49:10Z</dcterms:modified>
</cp:coreProperties>
</file>